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6" r:id="rId4"/>
    <p:sldId id="277" r:id="rId5"/>
    <p:sldId id="278" r:id="rId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AACD2A6-C84F-428B-95AC-97355C7E0BAD}">
          <p14:sldIdLst>
            <p14:sldId id="256"/>
            <p14:sldId id="280"/>
            <p14:sldId id="276"/>
            <p14:sldId id="277"/>
            <p14:sldId id="278"/>
          </p14:sldIdLst>
        </p14:section>
        <p14:section name="Sekcja bez tytułu" id="{6F123A44-346E-4D5D-B6F6-5973376A72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yciakElżbieta" initials="P" lastIdx="0" clrIdx="0">
    <p:extLst>
      <p:ext uri="{19B8F6BF-5375-455C-9EA6-DF929625EA0E}">
        <p15:presenceInfo xmlns:p15="http://schemas.microsoft.com/office/powerpoint/2012/main" userId="S-1-5-21-923100409-4260330953-1560898835-17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765"/>
    <a:srgbClr val="0C2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0FF93-FA5A-499E-9B83-8D8FB9A8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6FC2DF-3416-42AF-8BEC-2F47655DD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00C309-8F96-475D-A69D-91575E84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3D9C1-9044-407D-9726-097956B6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111811-DF0C-42B1-B6B1-318586D6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2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7E8DC1-11EA-4C25-AC57-34EDECE3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ED6D5E-79DC-47A7-AA18-A2537A754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3B0C69-AEA9-48C9-978D-B6DB4B06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26D55A-306D-44D9-95CE-5BD4A4CF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59998F-19DE-493A-A67C-35BB2EBE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4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68F00FC-9FCB-49B5-9A62-529F06076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F46B8D-1800-4EC6-860C-65E4DD193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F48BD8-07C5-4F12-B1FA-8A6E1746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CB2636-234B-4E2E-934E-08609791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80E243-C478-4BAC-8B37-8A6C71F1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3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37F60-AFD1-4409-B583-50A81EEB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89E11-4BCB-456B-A20A-5319F923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2C6AA4-51BA-4295-80D8-3033082F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83321A-5ED5-443B-B7F5-45AD67D3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3B54BA-0FE9-4313-B169-8F153226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0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0CA356-8E3C-4720-BEB0-416E5EE1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551884-5037-4401-A396-36AEEFF2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A205FD-82EC-4AAB-8422-E0A2D057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A33D01-2B11-4D86-8D1C-4BB0C90B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CBA6E7-8041-4B31-8556-EC817FF8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6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AABEA6-3945-4253-8D85-B1E8220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DC84BB-B00C-4942-B295-508DD8D02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7A9EA9-B02A-4BEF-AD85-E8742985F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8EFAD8-BBF9-425B-AEA5-EF8E8243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310DC7-E859-474C-977B-74B85C95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8F11DD-11ED-44CE-B8D1-1244AD01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8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28384-C9E3-4E77-A92E-D9AEAC71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3247B2-C853-43F9-87EB-8FBB719DD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0094CF-312C-4F3D-AD5B-5682DE88D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CCEAE62-454D-47BE-A23F-FE42236F8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2F5E4D2-2B0E-4F89-AA55-8FB713A32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D981E6-F8D4-40AD-B5C0-C9DB3EAD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79AB428-312A-469E-A6D6-2DD62A23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D06B374-CA3F-4F24-A753-45A42266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4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257C56-547A-4A10-90D9-2AD76996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E4E2BA0-5CDF-4949-88B7-E7CF2C17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9890CF-9C73-4BA5-8758-0DCB6D40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159EAA-1BCD-4D4E-A459-EB4FE11D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8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001F8F2-909F-4B8D-B96F-8965449F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5F777B2-D19B-45EB-82B3-416B2199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ED8DE7-8194-4499-A1FA-2CD12355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5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CFC59-8B1A-4D09-A316-58C1DB4D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724D7D-BA49-4F27-9E87-9FA8ABE2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1C69B7-A9DC-4D12-8CFC-9825D7C9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965D78-A712-4F7F-A9E2-43D72EAB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C54FB5-0AEC-4DBC-81A7-D21704E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77506D-AB55-49FE-8CE4-BAABD97D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BD3EB-A3C2-4266-9A82-5FA02A2A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D9CB274-04D0-4CBD-ADA8-59C3544A6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D93C3B-56A0-45DE-854B-7D00A4C0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648ED3-FBD7-4F47-96C0-DE5F2FA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54FDC8-C089-477B-AC89-59C62AB2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457320-BF59-4969-A4C2-B101CB66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73000">
              <a:schemeClr val="accent3">
                <a:lumMod val="45000"/>
                <a:lumOff val="55000"/>
              </a:schemeClr>
            </a:gs>
            <a:gs pos="91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9CB0FC-0915-4749-BFFE-9CE4D5C5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ED1346-66E2-403E-8874-316774017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BC1975-272F-46BD-90D3-B9F86CBD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C8AE-D331-4BDE-AF22-ABF305A6542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6E9F0-7E1C-4633-B76D-E5236B398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EB5EB2-21F6-4CA6-83C1-A4853256E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5E7F-32B2-4D8B-B276-3BB4592FC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0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05785-F5F6-4BB9-8485-405B748E8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35" y="2081151"/>
            <a:ext cx="11239130" cy="2387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br>
              <a:rPr lang="pl-PL" sz="2800" b="1" dirty="0">
                <a:solidFill>
                  <a:srgbClr val="0B2765"/>
                </a:solidFill>
              </a:rPr>
            </a:br>
            <a:r>
              <a:rPr lang="pl-PL" sz="2400" b="1" dirty="0">
                <a:solidFill>
                  <a:srgbClr val="0B2765"/>
                </a:solidFill>
                <a:latin typeface="Calibri" panose="020F0502020204030204"/>
              </a:rPr>
              <a:t>„</a:t>
            </a:r>
            <a:r>
              <a:rPr lang="pl-PL" sz="4000" b="1" dirty="0">
                <a:solidFill>
                  <a:srgbClr val="0B2765"/>
                </a:solidFill>
                <a:latin typeface="Calibri" panose="020F0502020204030204"/>
              </a:rPr>
              <a:t>SIŁA W RÓWNOWADZE” </a:t>
            </a:r>
            <a:br>
              <a:rPr lang="pl-PL" sz="4000" b="1" dirty="0">
                <a:solidFill>
                  <a:srgbClr val="0B2765"/>
                </a:solidFill>
                <a:latin typeface="Calibri" panose="020F0502020204030204"/>
              </a:rPr>
            </a:br>
            <a:r>
              <a:rPr lang="pl-PL" sz="4000" b="1" dirty="0">
                <a:solidFill>
                  <a:srgbClr val="0B2765"/>
                </a:solidFill>
                <a:latin typeface="Calibri" panose="020F0502020204030204"/>
              </a:rPr>
              <a:t>-  Regionalny Program Operacyjny </a:t>
            </a:r>
            <a:br>
              <a:rPr lang="pl-PL" sz="4000" b="1" dirty="0">
                <a:solidFill>
                  <a:srgbClr val="0B2765"/>
                </a:solidFill>
                <a:latin typeface="Calibri" panose="020F0502020204030204"/>
              </a:rPr>
            </a:br>
            <a:r>
              <a:rPr lang="pl-PL" sz="4000" b="1" dirty="0">
                <a:solidFill>
                  <a:srgbClr val="0B2765"/>
                </a:solidFill>
                <a:latin typeface="Calibri" panose="020F0502020204030204"/>
              </a:rPr>
              <a:t>Województwa Świętokrzyskiego na lata 2014-2020 </a:t>
            </a:r>
            <a:br>
              <a:rPr lang="pl-PL" sz="4000" b="1" dirty="0">
                <a:solidFill>
                  <a:srgbClr val="0B2765"/>
                </a:solidFill>
                <a:latin typeface="Calibri" panose="020F0502020204030204"/>
              </a:rPr>
            </a:br>
            <a:r>
              <a:rPr lang="pl-PL" sz="4000" b="1" dirty="0">
                <a:solidFill>
                  <a:srgbClr val="0B2765"/>
                </a:solidFill>
                <a:latin typeface="Calibri" panose="020F0502020204030204"/>
              </a:rPr>
              <a:t>Europejski Fundusz Społeczny</a:t>
            </a:r>
            <a:endParaRPr lang="pl-PL" sz="4000" b="1" dirty="0">
              <a:solidFill>
                <a:srgbClr val="0C2C72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22B21E-BB21-428D-8951-21481B17D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9" y="4660778"/>
            <a:ext cx="4607675" cy="36376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335DB8D-D225-4377-8750-6DC6996E2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10" y="1057963"/>
            <a:ext cx="4507508" cy="36376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85AC4A3-232E-44AE-A825-9BAB63AA3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81" y="246422"/>
            <a:ext cx="1660125" cy="1578480"/>
          </a:xfrm>
          <a:prstGeom prst="rect">
            <a:avLst/>
          </a:prstGeom>
        </p:spPr>
      </p:pic>
      <p:sp>
        <p:nvSpPr>
          <p:cNvPr id="5" name="Podtytuł 4">
            <a:extLst>
              <a:ext uri="{FF2B5EF4-FFF2-40B4-BE49-F238E27FC236}">
                <a16:creationId xmlns:a16="http://schemas.microsoft.com/office/drawing/2014/main" id="{868DB050-7A48-4677-AF9F-E1ECFE3E7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20" y="402116"/>
            <a:ext cx="10479932" cy="50784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92" y="5748729"/>
            <a:ext cx="8401016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0092" y="111372"/>
            <a:ext cx="11637638" cy="1066136"/>
          </a:xfrm>
        </p:spPr>
        <p:txBody>
          <a:bodyPr>
            <a:normAutofit fontScale="90000"/>
          </a:bodyPr>
          <a:lstStyle/>
          <a:p>
            <a:br>
              <a:rPr lang="pl-PL" sz="3100" b="1" dirty="0">
                <a:solidFill>
                  <a:srgbClr val="0B2765"/>
                </a:solidFill>
              </a:rPr>
            </a:br>
            <a:br>
              <a:rPr lang="pl-PL" sz="3100" b="1" dirty="0">
                <a:solidFill>
                  <a:srgbClr val="0B2765"/>
                </a:solidFill>
              </a:rPr>
            </a:br>
            <a:br>
              <a:rPr lang="pl-PL" sz="3100" b="1" dirty="0">
                <a:solidFill>
                  <a:srgbClr val="0B2765"/>
                </a:solidFill>
              </a:rPr>
            </a:br>
            <a:r>
              <a:rPr lang="pl-PL" sz="2700" b="1" dirty="0">
                <a:solidFill>
                  <a:srgbClr val="0B2765"/>
                </a:solidFill>
                <a:latin typeface="+mn-lt"/>
              </a:rPr>
              <a:t>„SIŁA W RÓWNOWADZE” -  Regionalny Program Operacyjny </a:t>
            </a:r>
            <a:br>
              <a:rPr lang="pl-PL" sz="2700" b="1" dirty="0">
                <a:solidFill>
                  <a:srgbClr val="0B2765"/>
                </a:solidFill>
                <a:latin typeface="+mn-lt"/>
              </a:rPr>
            </a:br>
            <a:r>
              <a:rPr lang="pl-PL" sz="2700" b="1" dirty="0">
                <a:solidFill>
                  <a:srgbClr val="0B2765"/>
                </a:solidFill>
                <a:latin typeface="+mn-lt"/>
              </a:rPr>
              <a:t>Województwa Świętokrzyskiego na lata 2014-2020 Europejski Fundusz Społeczny</a:t>
            </a:r>
            <a:br>
              <a:rPr lang="pl-PL" sz="2200" b="1" dirty="0">
                <a:solidFill>
                  <a:srgbClr val="0B2765"/>
                </a:solidFill>
                <a:latin typeface="+mn-lt"/>
              </a:rPr>
            </a:br>
            <a:br>
              <a:rPr lang="pl-PL" sz="2200" b="1" dirty="0">
                <a:solidFill>
                  <a:srgbClr val="0B2765"/>
                </a:solidFill>
                <a:latin typeface="+mn-lt"/>
              </a:rPr>
            </a:br>
            <a:br>
              <a:rPr lang="pl-PL" sz="2200" b="1" dirty="0">
                <a:solidFill>
                  <a:srgbClr val="0B2765"/>
                </a:solidFill>
                <a:latin typeface="+mn-lt"/>
              </a:rPr>
            </a:br>
            <a:endParaRPr lang="pl-PL" sz="2200" b="1" dirty="0">
              <a:solidFill>
                <a:srgbClr val="0B2765"/>
              </a:solidFill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4185" y="2510424"/>
            <a:ext cx="5246888" cy="410948"/>
          </a:xfrm>
        </p:spPr>
        <p:txBody>
          <a:bodyPr anchor="ctr">
            <a:normAutofit lnSpcReduction="10000"/>
          </a:bodyPr>
          <a:lstStyle/>
          <a:p>
            <a:r>
              <a:rPr lang="pl-PL" dirty="0">
                <a:solidFill>
                  <a:srgbClr val="0B2765"/>
                </a:solidFill>
              </a:rPr>
              <a:t> </a:t>
            </a:r>
            <a:r>
              <a:rPr lang="pl-PL" sz="1800" dirty="0">
                <a:solidFill>
                  <a:srgbClr val="0B2765"/>
                </a:solidFill>
              </a:rPr>
              <a:t>I płaszczyzna  - DZIAŁANIA PROZDROWOTNE 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928012" y="2410693"/>
            <a:ext cx="6089718" cy="635504"/>
          </a:xfrm>
        </p:spPr>
        <p:txBody>
          <a:bodyPr anchor="ctr">
            <a:normAutofit/>
          </a:bodyPr>
          <a:lstStyle/>
          <a:p>
            <a:r>
              <a:rPr lang="pl-PL" sz="1800" dirty="0">
                <a:solidFill>
                  <a:srgbClr val="0B2765"/>
                </a:solidFill>
              </a:rPr>
              <a:t>II płaszczyzna  - REDUKCJA STRESU W ORGANIZACJI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62619" y="3046197"/>
            <a:ext cx="5151515" cy="3115140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C2C72"/>
                </a:solidFill>
                <a:cs typeface="Arial" panose="020B0604020202020204" pitchFamily="34" charset="0"/>
              </a:rPr>
              <a:t>W ramach profilaktyki zdrowotnej Zespół Ochrony Pracy KWP                w Kielcach koordynował zadania, dzięki którym: </a:t>
            </a:r>
            <a:endParaRPr lang="pl-PL" sz="1600" b="1" dirty="0">
              <a:solidFill>
                <a:srgbClr val="0C2C72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C2C72"/>
                </a:solidFill>
                <a:cs typeface="Arial" panose="020B0604020202020204" pitchFamily="34" charset="0"/>
              </a:rPr>
              <a:t>300 osób</a:t>
            </a:r>
            <a:r>
              <a:rPr lang="pl-PL" sz="1600" dirty="0">
                <a:solidFill>
                  <a:srgbClr val="0C2C72"/>
                </a:solidFill>
                <a:cs typeface="Arial" panose="020B0604020202020204" pitchFamily="34" charset="0"/>
              </a:rPr>
              <a:t> wykonało dodatkowe badania diagnostyczne ponadto </a:t>
            </a:r>
            <a:r>
              <a:rPr lang="pl-PL" sz="1600" b="1" dirty="0">
                <a:solidFill>
                  <a:srgbClr val="0C2C72"/>
                </a:solidFill>
                <a:cs typeface="Arial" panose="020B0604020202020204" pitchFamily="34" charset="0"/>
              </a:rPr>
              <a:t>1027 osób</a:t>
            </a:r>
            <a:r>
              <a:rPr lang="pl-PL" sz="1600" dirty="0">
                <a:solidFill>
                  <a:srgbClr val="0C2C72"/>
                </a:solidFill>
                <a:cs typeface="Arial" panose="020B0604020202020204" pitchFamily="34" charset="0"/>
              </a:rPr>
              <a:t> skorzystało z indywidualnych konsultacji specjalistycznych;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C2C72"/>
                </a:solidFill>
                <a:cs typeface="Arial" panose="020B0604020202020204" pitchFamily="34" charset="0"/>
              </a:rPr>
              <a:t>zakupiono: </a:t>
            </a:r>
            <a:r>
              <a:rPr lang="pl-PL" sz="1600" dirty="0" err="1">
                <a:solidFill>
                  <a:srgbClr val="0C2C72"/>
                </a:solidFill>
                <a:cs typeface="Arial" panose="020B0604020202020204" pitchFamily="34" charset="0"/>
              </a:rPr>
              <a:t>schodołaz</a:t>
            </a:r>
            <a:r>
              <a:rPr lang="pl-PL" sz="1600" dirty="0">
                <a:solidFill>
                  <a:srgbClr val="0C2C72"/>
                </a:solidFill>
                <a:cs typeface="Arial" panose="020B0604020202020204" pitchFamily="34" charset="0"/>
              </a:rPr>
              <a:t> towarowy z napędem  o udźwigu                 170-190 kg, 2 wózki schodowe, krzesła z opinią ergonomiczną;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C2C72"/>
                </a:solidFill>
                <a:cs typeface="Arial" panose="020B0604020202020204" pitchFamily="34" charset="0"/>
              </a:rPr>
              <a:t>wyposażono salę gimnastyczną  KWP  w Kielcach, 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C2C72"/>
                </a:solidFill>
                <a:cs typeface="Arial" panose="020B0604020202020204" pitchFamily="34" charset="0"/>
              </a:rPr>
              <a:t>w ramach przeciwdziałania rozprzestrzenianiu się wirusa SARS_CoV2 zakupiono dezynfektory powietrza, doposażono pomieszczenia Policyjnej Izby Dziecka KWP w  Kielcach, przeznaczone na miejsce kwarantannowania 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5928012" y="3001035"/>
            <a:ext cx="5673116" cy="2820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C2C72"/>
                </a:solidFill>
              </a:rPr>
              <a:t>W zadaniach ukierunkowanych na redukcję stresu, realizowanych przez Sekcję Psychologów KWP w Kielcach uczestniczyło  </a:t>
            </a:r>
            <a:r>
              <a:rPr lang="pl-PL" sz="1600" b="1" dirty="0">
                <a:solidFill>
                  <a:srgbClr val="0C2C72"/>
                </a:solidFill>
              </a:rPr>
              <a:t>1123 osób.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C2C72"/>
                </a:solidFill>
              </a:rPr>
              <a:t>Zadania obejmowały następującą tematykę: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C2C72"/>
                </a:solidFill>
              </a:rPr>
              <a:t>„Psychologiczne aspekty kształtowania zdrowych nawyków”                - szkolenia wyjazdowe i warsztaty stacjonarne.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C2C72"/>
                </a:solidFill>
              </a:rPr>
              <a:t>„Zarządzanie sobą na starcie” - warsztaty stacjonarne.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C2C72"/>
                </a:solidFill>
              </a:rPr>
              <a:t>„Wczesna diagnoza stanów przeciążeniowych” - warsztaty stacjonarne.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C2C72"/>
                </a:solidFill>
              </a:rPr>
              <a:t>„Zarządzanie sobą przez wartości” – warsztaty wyjazdowe                                  i stacjonarne. 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49" y="6279874"/>
            <a:ext cx="8401016" cy="43895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72" y="1538099"/>
            <a:ext cx="3926164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92" y="6138992"/>
            <a:ext cx="8401016" cy="4389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73" y="186267"/>
            <a:ext cx="11729721" cy="121320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33" y="1923630"/>
            <a:ext cx="2855200" cy="285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767" y="1688988"/>
            <a:ext cx="3592001" cy="3603158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3008085" y="5089579"/>
            <a:ext cx="531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i="1" dirty="0">
                <a:solidFill>
                  <a:srgbClr val="0B2765"/>
                </a:solidFill>
              </a:rPr>
              <a:t>Sala gimnastyczna KWP w Kielcach  </a:t>
            </a:r>
          </a:p>
          <a:p>
            <a:pPr algn="ctr"/>
            <a:r>
              <a:rPr lang="pl-PL" sz="1200" b="1" i="1" dirty="0">
                <a:solidFill>
                  <a:srgbClr val="0B2765"/>
                </a:solidFill>
              </a:rPr>
              <a:t> Zadanie 1 – Przeciwdziałanie chorobom układu narządu ruchu. </a:t>
            </a:r>
          </a:p>
        </p:txBody>
      </p:sp>
    </p:spTree>
    <p:extLst>
      <p:ext uri="{BB962C8B-B14F-4D97-AF65-F5344CB8AC3E}">
        <p14:creationId xmlns:p14="http://schemas.microsoft.com/office/powerpoint/2010/main" val="24795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94" y="3384970"/>
            <a:ext cx="2733246" cy="20525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68" y="1294711"/>
            <a:ext cx="2707198" cy="152465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425" y="6282924"/>
            <a:ext cx="8401016" cy="4389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66" y="0"/>
            <a:ext cx="13094394" cy="13102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49" y="1168557"/>
            <a:ext cx="2542033" cy="19065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49" y="3622781"/>
            <a:ext cx="2658533" cy="19939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345173" y="2834145"/>
            <a:ext cx="3166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i="1" dirty="0">
                <a:solidFill>
                  <a:srgbClr val="002060"/>
                </a:solidFill>
              </a:rPr>
              <a:t>„Psychologiczne aspekty kształtowania zdrowych nawyków” - szkolenia wyjazdowe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521774" y="5450759"/>
            <a:ext cx="2394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002060"/>
                </a:solidFill>
              </a:rPr>
              <a:t>„</a:t>
            </a:r>
            <a:r>
              <a:rPr lang="pl-PL" sz="1200" b="1" i="1" dirty="0">
                <a:solidFill>
                  <a:srgbClr val="002060"/>
                </a:solidFill>
              </a:rPr>
              <a:t>Zarządzanie sobą przez wartości” </a:t>
            </a:r>
          </a:p>
          <a:p>
            <a:r>
              <a:rPr lang="pl-PL" sz="1200" b="1" i="1" dirty="0">
                <a:solidFill>
                  <a:srgbClr val="002060"/>
                </a:solidFill>
              </a:rPr>
              <a:t>– warsztaty wyjazdowe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606517" y="3081718"/>
            <a:ext cx="2123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i="1" dirty="0">
                <a:solidFill>
                  <a:srgbClr val="002060"/>
                </a:solidFill>
              </a:rPr>
              <a:t>„Zarządzanie sobą na starcie” </a:t>
            </a:r>
          </a:p>
          <a:p>
            <a:r>
              <a:rPr lang="pl-PL" sz="1200" b="1" i="1" dirty="0">
                <a:solidFill>
                  <a:srgbClr val="002060"/>
                </a:solidFill>
              </a:rPr>
              <a:t>– warsztaty stacjonarne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168641" y="5623318"/>
            <a:ext cx="314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200" b="1" i="1" dirty="0">
                <a:solidFill>
                  <a:srgbClr val="002060"/>
                </a:solidFill>
              </a:rPr>
              <a:t>„Wczesna diagnoza stanów przeciążeniowych” – warsztaty stacjonarne </a:t>
            </a:r>
          </a:p>
          <a:p>
            <a:r>
              <a:rPr lang="pl-PL" sz="1200" b="1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8870" y="2275288"/>
            <a:ext cx="2845547" cy="213593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60" y="4477475"/>
            <a:ext cx="3170195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264</Words>
  <Application>Microsoft Office PowerPoint</Application>
  <PresentationFormat>Panoramiczny</PresentationFormat>
  <Paragraphs>24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Motyw pakietu Office</vt:lpstr>
      <vt:lpstr> „SIŁA W RÓWNOWADZE”  -  Regionalny Program Operacyjny  Województwa Świętokrzyskiego na lata 2014-2020  Europejski Fundusz Społeczny</vt:lpstr>
      <vt:lpstr>Prezentacja programu PowerPoint</vt:lpstr>
      <vt:lpstr>   „SIŁA W RÓWNOWADZE” -  Regionalny Program Operacyjny  Województwa Świętokrzyskiego na lata 2014-2020 Europejski Fundusz Społeczny 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ODPRAWA ROCZNA KADRY KIEROWNICZEJ POLICJI ŚWIĘTOKRZYSKIEJ</dc:title>
  <dc:creator>Tomasz Czechowski</dc:creator>
  <cp:lastModifiedBy>Kamil Tokarski</cp:lastModifiedBy>
  <cp:revision>119</cp:revision>
  <cp:lastPrinted>2022-01-25T08:53:47Z</cp:lastPrinted>
  <dcterms:created xsi:type="dcterms:W3CDTF">2022-01-14T12:46:53Z</dcterms:created>
  <dcterms:modified xsi:type="dcterms:W3CDTF">2023-03-10T12:24:56Z</dcterms:modified>
</cp:coreProperties>
</file>